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78" r:id="rId5"/>
    <p:sldId id="268" r:id="rId6"/>
    <p:sldId id="279" r:id="rId7"/>
    <p:sldId id="273" r:id="rId8"/>
    <p:sldId id="260" r:id="rId9"/>
    <p:sldId id="274" r:id="rId10"/>
    <p:sldId id="275" r:id="rId11"/>
    <p:sldId id="263" r:id="rId12"/>
    <p:sldId id="277" r:id="rId13"/>
    <p:sldId id="276" r:id="rId14"/>
    <p:sldId id="270" r:id="rId15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Luunja valla eelarve tulud 2019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927889168496819"/>
          <c:y val="0.21285217090810357"/>
          <c:w val="0.47308186992092888"/>
          <c:h val="0.7871478290918966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77A-4248-90E2-DDC28DDAC69F}"/>
              </c:ext>
            </c:extLst>
          </c:dPt>
          <c:dPt>
            <c:idx val="1"/>
            <c:bubble3D val="0"/>
            <c:explosion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77A-4248-90E2-DDC28DDAC69F}"/>
              </c:ext>
            </c:extLst>
          </c:dPt>
          <c:dPt>
            <c:idx val="2"/>
            <c:bubble3D val="0"/>
            <c:explosion val="1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77A-4248-90E2-DDC28DDAC6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77A-4248-90E2-DDC28DDAC69F}"/>
              </c:ext>
            </c:extLst>
          </c:dPt>
          <c:dLbls>
            <c:dLbl>
              <c:idx val="0"/>
              <c:layout>
                <c:manualLayout>
                  <c:x val="0.10735431266967918"/>
                  <c:y val="-1.45707962053332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7A-4248-90E2-DDC28DDAC69F}"/>
                </c:ext>
              </c:extLst>
            </c:dLbl>
            <c:dLbl>
              <c:idx val="1"/>
              <c:layout>
                <c:manualLayout>
                  <c:x val="-0.12851648260948514"/>
                  <c:y val="-3.3974767115716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7A-4248-90E2-DDC28DDAC69F}"/>
                </c:ext>
              </c:extLst>
            </c:dLbl>
            <c:dLbl>
              <c:idx val="2"/>
              <c:layout>
                <c:manualLayout>
                  <c:x val="-0.11964317067570671"/>
                  <c:y val="-3.12673394010740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7A-4248-90E2-DDC28DDAC69F}"/>
                </c:ext>
              </c:extLst>
            </c:dLbl>
            <c:dLbl>
              <c:idx val="3"/>
              <c:layout>
                <c:manualLayout>
                  <c:x val="0.19256811970668614"/>
                  <c:y val="3.119163396111540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7A-4248-90E2-DDC28DDAC6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'osakaalud 2019 eelarve'!$A$5:$A$8</c:f>
              <c:strCache>
                <c:ptCount val="4"/>
                <c:pt idx="0">
                  <c:v>Maksud</c:v>
                </c:pt>
                <c:pt idx="1">
                  <c:v>Kaupade ja teenuste müük</c:v>
                </c:pt>
                <c:pt idx="2">
                  <c:v>Saadavad toetused</c:v>
                </c:pt>
                <c:pt idx="3">
                  <c:v>Muud tegevustulud</c:v>
                </c:pt>
              </c:strCache>
            </c:strRef>
          </c:cat>
          <c:val>
            <c:numRef>
              <c:f>'osakaalud 2019 eelarve'!$B$5:$B$8</c:f>
              <c:numCache>
                <c:formatCode>#,##0</c:formatCode>
                <c:ptCount val="4"/>
                <c:pt idx="0">
                  <c:v>4634000</c:v>
                </c:pt>
                <c:pt idx="1">
                  <c:v>309697</c:v>
                </c:pt>
                <c:pt idx="2">
                  <c:v>2264620</c:v>
                </c:pt>
                <c:pt idx="3">
                  <c:v>45000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7A-4248-90E2-DDC28DDAC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Luunja valla eelarve kulud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445573294629897"/>
          <c:y val="0.22164976347274121"/>
          <c:w val="0.34833091436867453"/>
          <c:h val="0.6211348022899309"/>
        </c:manualLayout>
      </c:layout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9B3B-427B-BBF0-B1E66D36973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9B3B-427B-BBF0-B1E66D36973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9B3B-427B-BBF0-B1E66D36973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9B3B-427B-BBF0-B1E66D36973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9B3B-427B-BBF0-B1E66D36973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9B3B-427B-BBF0-B1E66D36973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9B3B-427B-BBF0-B1E66D36973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9B3B-427B-BBF0-B1E66D36973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9B3B-427B-BBF0-B1E66D36973A}"/>
              </c:ext>
            </c:extLst>
          </c:dPt>
          <c:dLbls>
            <c:dLbl>
              <c:idx val="0"/>
              <c:layout>
                <c:manualLayout>
                  <c:x val="-0.25427776177368078"/>
                  <c:y val="-8.50294014313519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B-427B-BBF0-B1E66D36973A}"/>
                </c:ext>
              </c:extLst>
            </c:dLbl>
            <c:dLbl>
              <c:idx val="1"/>
              <c:layout>
                <c:manualLayout>
                  <c:x val="-8.587691782429642E-2"/>
                  <c:y val="-0.129035630620280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3B-427B-BBF0-B1E66D36973A}"/>
                </c:ext>
              </c:extLst>
            </c:dLbl>
            <c:dLbl>
              <c:idx val="2"/>
              <c:layout>
                <c:manualLayout>
                  <c:x val="5.6971518041951948E-2"/>
                  <c:y val="-0.113990510333961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3B-427B-BBF0-B1E66D36973A}"/>
                </c:ext>
              </c:extLst>
            </c:dLbl>
            <c:dLbl>
              <c:idx val="3"/>
              <c:layout>
                <c:manualLayout>
                  <c:x val="0.12240666944071003"/>
                  <c:y val="-0.1173003444046104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3B-427B-BBF0-B1E66D36973A}"/>
                </c:ext>
              </c:extLst>
            </c:dLbl>
            <c:dLbl>
              <c:idx val="4"/>
              <c:layout>
                <c:manualLayout>
                  <c:x val="0.10774318225465719"/>
                  <c:y val="-5.97243547428277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3B-427B-BBF0-B1E66D36973A}"/>
                </c:ext>
              </c:extLst>
            </c:dLbl>
            <c:dLbl>
              <c:idx val="5"/>
              <c:layout>
                <c:manualLayout>
                  <c:x val="0.17039668821885057"/>
                  <c:y val="0.132381205938882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3B-427B-BBF0-B1E66D36973A}"/>
                </c:ext>
              </c:extLst>
            </c:dLbl>
            <c:dLbl>
              <c:idx val="6"/>
              <c:layout>
                <c:manualLayout>
                  <c:x val="0.1019139566395664"/>
                  <c:y val="0.22489049683981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3B-427B-BBF0-B1E66D36973A}"/>
                </c:ext>
              </c:extLst>
            </c:dLbl>
            <c:dLbl>
              <c:idx val="7"/>
              <c:layout>
                <c:manualLayout>
                  <c:x val="-0.15142249749269146"/>
                  <c:y val="9.486456619972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B3B-427B-BBF0-B1E66D36973A}"/>
                </c:ext>
              </c:extLst>
            </c:dLbl>
            <c:dLbl>
              <c:idx val="8"/>
              <c:layout>
                <c:manualLayout>
                  <c:x val="-0.29870046731963384"/>
                  <c:y val="3.766446748579771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B3B-427B-BBF0-B1E66D369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'osakaalud 2019 eelarve'!$A$30:$A$38</c:f>
              <c:strCache>
                <c:ptCount val="9"/>
                <c:pt idx="0">
                  <c:v>Üldvalitsemine</c:v>
                </c:pt>
                <c:pt idx="1">
                  <c:v>Avalik kord ja julgeolek</c:v>
                </c:pt>
                <c:pt idx="2">
                  <c:v>Majandus</c:v>
                </c:pt>
                <c:pt idx="3">
                  <c:v>Keskkonnakaitse</c:v>
                </c:pt>
                <c:pt idx="4">
                  <c:v>Elamu- ja kommunaalmaj.</c:v>
                </c:pt>
                <c:pt idx="5">
                  <c:v>Tervishoid</c:v>
                </c:pt>
                <c:pt idx="6">
                  <c:v>Vabaaeg, kultuur</c:v>
                </c:pt>
                <c:pt idx="7">
                  <c:v>Haridus</c:v>
                </c:pt>
                <c:pt idx="8">
                  <c:v>Sotsiaal</c:v>
                </c:pt>
              </c:strCache>
            </c:strRef>
          </c:cat>
          <c:val>
            <c:numRef>
              <c:f>'osakaalud 2019 eelarve'!$B$30:$B$38</c:f>
              <c:numCache>
                <c:formatCode>#,##0</c:formatCode>
                <c:ptCount val="9"/>
                <c:pt idx="0">
                  <c:v>470440</c:v>
                </c:pt>
                <c:pt idx="1">
                  <c:v>22500</c:v>
                </c:pt>
                <c:pt idx="2">
                  <c:v>529550</c:v>
                </c:pt>
                <c:pt idx="3">
                  <c:v>124000</c:v>
                </c:pt>
                <c:pt idx="4">
                  <c:v>133000</c:v>
                </c:pt>
                <c:pt idx="5">
                  <c:v>29604</c:v>
                </c:pt>
                <c:pt idx="6">
                  <c:v>682487</c:v>
                </c:pt>
                <c:pt idx="7">
                  <c:v>4226090</c:v>
                </c:pt>
                <c:pt idx="8">
                  <c:v>310567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B3B-427B-BBF0-B1E66D369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Põhivara soetus 2019 
</a:t>
            </a:r>
          </a:p>
        </c:rich>
      </c:tx>
      <c:layout>
        <c:manualLayout>
          <c:xMode val="edge"/>
          <c:yMode val="edge"/>
          <c:x val="0.31918167501792644"/>
          <c:y val="3.73831775700969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33090938468518138"/>
          <c:y val="0.21111187468125969"/>
          <c:w val="0.33272756811753346"/>
          <c:h val="0.677780229239873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04C-4A9B-930E-D44B59256FD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04C-4A9B-930E-D44B59256FD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204C-4A9B-930E-D44B59256FD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204C-4A9B-930E-D44B59256FD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204C-4A9B-930E-D44B59256FD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204C-4A9B-930E-D44B59256FD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204C-4A9B-930E-D44B59256FD5}"/>
              </c:ext>
            </c:extLst>
          </c:dPt>
          <c:dLbls>
            <c:dLbl>
              <c:idx val="0"/>
              <c:layout>
                <c:manualLayout>
                  <c:x val="-3.9324543141337036E-2"/>
                  <c:y val="-0.122075279755849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4C-4A9B-930E-D44B59256FD5}"/>
                </c:ext>
              </c:extLst>
            </c:dLbl>
            <c:dLbl>
              <c:idx val="1"/>
              <c:layout>
                <c:manualLayout>
                  <c:x val="4.1637751561415685E-2"/>
                  <c:y val="-0.193285859613428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4C-4A9B-930E-D44B59256FD5}"/>
                </c:ext>
              </c:extLst>
            </c:dLbl>
            <c:dLbl>
              <c:idx val="2"/>
              <c:layout>
                <c:manualLayout>
                  <c:x val="9.021512838306732E-2"/>
                  <c:y val="-0.1729399796541200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4C-4A9B-930E-D44B59256FD5}"/>
                </c:ext>
              </c:extLst>
            </c:dLbl>
            <c:dLbl>
              <c:idx val="3"/>
              <c:layout>
                <c:manualLayout>
                  <c:x val="0.12953967152440435"/>
                  <c:y val="-0.1458121397083757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4C-4A9B-930E-D44B59256FD5}"/>
                </c:ext>
              </c:extLst>
            </c:dLbl>
            <c:dLbl>
              <c:idx val="4"/>
              <c:layout>
                <c:manualLayout>
                  <c:x val="0.16655100624566258"/>
                  <c:y val="-9.49474398101051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4C-4A9B-930E-D44B59256FD5}"/>
                </c:ext>
              </c:extLst>
            </c:dLbl>
            <c:dLbl>
              <c:idx val="5"/>
              <c:layout>
                <c:manualLayout>
                  <c:x val="0.1411057136247976"/>
                  <c:y val="-4.06917599186164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4C-4A9B-930E-D44B59256FD5}"/>
                </c:ext>
              </c:extLst>
            </c:dLbl>
            <c:dLbl>
              <c:idx val="6"/>
              <c:layout>
                <c:manualLayout>
                  <c:x val="-7.6335877862595422E-2"/>
                  <c:y val="-0.111902339776195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4C-4A9B-930E-D44B59256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t-E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'osakaalud 2019 eelarve'!$A$46:$A$52</c:f>
              <c:strCache>
                <c:ptCount val="7"/>
                <c:pt idx="0">
                  <c:v>Majandus</c:v>
                </c:pt>
                <c:pt idx="1">
                  <c:v>Avalik kord ja julgeolek</c:v>
                </c:pt>
                <c:pt idx="2">
                  <c:v>Elamu- ja kommunaalmajandus</c:v>
                </c:pt>
                <c:pt idx="3">
                  <c:v>Keskkonnakaitse</c:v>
                </c:pt>
                <c:pt idx="4">
                  <c:v>Vabaaeg, kultuur</c:v>
                </c:pt>
                <c:pt idx="5">
                  <c:v>Sotsiaal</c:v>
                </c:pt>
                <c:pt idx="6">
                  <c:v>Haridus</c:v>
                </c:pt>
              </c:strCache>
            </c:strRef>
          </c:cat>
          <c:val>
            <c:numRef>
              <c:f>'osakaalud 2019 eelarve'!$B$46:$B$52</c:f>
              <c:numCache>
                <c:formatCode>#,##0</c:formatCode>
                <c:ptCount val="7"/>
                <c:pt idx="0">
                  <c:v>518103</c:v>
                </c:pt>
                <c:pt idx="1">
                  <c:v>9000</c:v>
                </c:pt>
                <c:pt idx="2">
                  <c:v>310400</c:v>
                </c:pt>
                <c:pt idx="3">
                  <c:v>50000</c:v>
                </c:pt>
                <c:pt idx="4">
                  <c:v>167000</c:v>
                </c:pt>
                <c:pt idx="5">
                  <c:v>0</c:v>
                </c:pt>
                <c:pt idx="6">
                  <c:v>1592000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4C-4A9B-930E-D44B59256FD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A28A47-128D-4ABA-8707-A3699480C223}" type="datetimeFigureOut">
              <a:rPr lang="en-US"/>
              <a:pPr>
                <a:defRPr/>
              </a:pPr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C1A991-9E40-454A-AF7D-93F653B69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F7CB840-7489-4CA3-846D-ED96FBED101D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7E736-BB7C-44E8-9FC9-10FE5C24777D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CFA5D-AE3D-4587-8665-0E427AFA1B84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0EA210E-E10A-471C-8B4B-B5E222CEA736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33BB7-4FC7-4096-8514-AC7027863489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6AF70-33AF-4696-9936-2C9A0183EB23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1C9A8DE-D703-4F1D-B145-ADDF8608A25A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63FED-2C64-4EA1-9302-A5700876C8A9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AB307-0D00-4669-9B28-9C011836E984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E6C2D-D2D3-4FB3-AE65-AF0DEB81514A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01F32-75D4-43E8-9923-4363C0120361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24.03.2009</a:t>
            </a:r>
            <a:endParaRPr lang="et-EE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t-EE" dirty="0"/>
              <a:t>Puhja Vallavalitsus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ADA1200-F451-4601-90D6-C9F83B61AFF9}" type="slidenum">
              <a:rPr lang="et-EE" smtClean="0"/>
              <a:pPr>
                <a:defRPr/>
              </a:pPr>
              <a:t>‹#›</a:t>
            </a:fld>
            <a:endParaRPr lang="et-EE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1470025"/>
          </a:xfrm>
        </p:spPr>
        <p:txBody>
          <a:bodyPr/>
          <a:lstStyle/>
          <a:p>
            <a:pPr eaLnBrk="1" hangingPunct="1"/>
            <a:r>
              <a:rPr lang="et-EE" dirty="0"/>
              <a:t>Luunja valla 2019 eelarve </a:t>
            </a:r>
            <a:r>
              <a:rPr lang="en-US" dirty="0"/>
              <a:t>Lühiülevaade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4797425"/>
            <a:ext cx="6400800" cy="1752600"/>
          </a:xfrm>
        </p:spPr>
        <p:txBody>
          <a:bodyPr/>
          <a:lstStyle/>
          <a:p>
            <a:pPr eaLnBrk="1" hangingPunct="1"/>
            <a:endParaRPr lang="et-EE" dirty="0"/>
          </a:p>
          <a:p>
            <a:pPr eaLnBrk="1" hangingPunct="1"/>
            <a:endParaRPr lang="et-EE" dirty="0"/>
          </a:p>
          <a:p>
            <a:pPr eaLnBrk="1" hangingPunct="1"/>
            <a:endParaRPr lang="et-EE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Investeerimistegevus</a:t>
            </a:r>
            <a:endParaRPr lang="en-US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091F2-1A4E-48BA-83EC-91B62FCC79C8}" type="slidenum">
              <a:rPr lang="et-EE" smtClean="0"/>
              <a:pPr/>
              <a:t>10</a:t>
            </a:fld>
            <a:endParaRPr lang="et-EE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700-00005B4F7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26297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sz="4000" dirty="0"/>
              <a:t>Antav sihtfin. p/V soetamisks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t-EE" dirty="0"/>
              <a:t> Kokku antakse </a:t>
            </a:r>
            <a:r>
              <a:rPr lang="et-EE" b="1" dirty="0"/>
              <a:t>317,2 tuh</a:t>
            </a:r>
            <a:r>
              <a:rPr lang="et-EE" dirty="0"/>
              <a:t> eurot:</a:t>
            </a:r>
          </a:p>
          <a:p>
            <a:pPr eaLnBrk="1" hangingPunct="1"/>
            <a:r>
              <a:rPr lang="et-EE" dirty="0"/>
              <a:t>Luunja Varahalduse SA-le projekti “Luunja tänavavalgustuse rek” omaosaluseks 187,2 tuh , kogumaksumus 480 tuh eurot;</a:t>
            </a:r>
          </a:p>
          <a:p>
            <a:pPr eaLnBrk="1" hangingPunct="1"/>
            <a:r>
              <a:rPr lang="et-EE" dirty="0"/>
              <a:t>SA Luunja Jõesadamale alumise parkimisplatsi kõvakatte rajamiseks ja jõesadama puhkeala projekteerimiseks ja arendamiseks 80 tuh eurot;</a:t>
            </a:r>
          </a:p>
          <a:p>
            <a:pPr eaLnBrk="1" hangingPunct="1"/>
            <a:r>
              <a:rPr lang="et-EE" dirty="0"/>
              <a:t>Hajaasustuspr 50 tuh, millest 25 tuh toetusena.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E1498-FC6E-46D0-8F44-195490076C82}" type="slidenum">
              <a:rPr lang="et-EE" smtClean="0"/>
              <a:pPr/>
              <a:t>11</a:t>
            </a:fld>
            <a:endParaRPr lang="et-E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sz="4000" dirty="0"/>
              <a:t>Osaluste soetus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t-EE" dirty="0"/>
              <a:t> Luunja Varahalduse SA sihtkapitali suurendatakse 33 tuh euro võrra roomikekskavaatori liisingu sissemakse tasumiseks.</a:t>
            </a:r>
          </a:p>
          <a:p>
            <a:pPr eaLnBrk="1" hangingPunct="1">
              <a:buNone/>
            </a:pPr>
            <a:r>
              <a:rPr lang="et-EE" dirty="0"/>
              <a:t>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E1498-FC6E-46D0-8F44-195490076C82}" type="slidenum">
              <a:rPr lang="et-EE" smtClean="0"/>
              <a:pPr/>
              <a:t>12</a:t>
            </a:fld>
            <a:endParaRPr lang="et-E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sz="4000" dirty="0"/>
              <a:t>Finantseerimistegevus</a:t>
            </a:r>
            <a:endParaRPr lang="en-US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t-EE" dirty="0"/>
              <a:t>Laenu võtmist planeeritud </a:t>
            </a:r>
            <a:r>
              <a:rPr lang="et-EE" b="1" dirty="0"/>
              <a:t>1 </a:t>
            </a:r>
            <a:r>
              <a:rPr lang="en-US" b="1" dirty="0"/>
              <a:t>6</a:t>
            </a:r>
            <a:r>
              <a:rPr lang="et-EE" b="1" dirty="0"/>
              <a:t>00 tuh eurot</a:t>
            </a:r>
            <a:r>
              <a:rPr lang="et-EE" dirty="0"/>
              <a:t>;</a:t>
            </a:r>
          </a:p>
          <a:p>
            <a:pPr eaLnBrk="1" hangingPunct="1"/>
            <a:r>
              <a:rPr lang="et-EE" dirty="0"/>
              <a:t>Kohustuste tasumine </a:t>
            </a:r>
            <a:r>
              <a:rPr lang="en-US" b="1" dirty="0"/>
              <a:t>309,3</a:t>
            </a:r>
            <a:r>
              <a:rPr lang="et-EE" b="1" dirty="0"/>
              <a:t> tuh eurot</a:t>
            </a:r>
            <a:r>
              <a:rPr lang="et-EE" dirty="0"/>
              <a:t>;</a:t>
            </a:r>
          </a:p>
          <a:p>
            <a:pPr eaLnBrk="1" hangingPunct="1"/>
            <a:r>
              <a:rPr lang="et-EE" dirty="0"/>
              <a:t>Peale kohustuste tasumist 2019. aasta lõpuks netovõlakoormus </a:t>
            </a:r>
            <a:r>
              <a:rPr lang="et-EE" b="1" dirty="0"/>
              <a:t>4</a:t>
            </a:r>
            <a:r>
              <a:rPr lang="en-US" b="1" dirty="0"/>
              <a:t>1</a:t>
            </a:r>
            <a:r>
              <a:rPr lang="et-EE" b="1" dirty="0"/>
              <a:t>%,</a:t>
            </a:r>
            <a:r>
              <a:rPr lang="et-EE" dirty="0"/>
              <a:t> lubatud 60%. 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7E1498-FC6E-46D0-8F44-195490076C82}" type="slidenum">
              <a:rPr lang="et-EE" smtClean="0"/>
              <a:pPr/>
              <a:t>13</a:t>
            </a:fld>
            <a:endParaRPr lang="et-E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sz="4000" dirty="0"/>
              <a:t>Tulemid</a:t>
            </a:r>
            <a:endParaRPr 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t-EE" dirty="0"/>
              <a:t>Põhitegevuse tulem on positiivne </a:t>
            </a:r>
            <a:r>
              <a:rPr lang="en-US" dirty="0"/>
              <a:t>725,1</a:t>
            </a:r>
            <a:r>
              <a:rPr lang="et-EE" dirty="0"/>
              <a:t> tuh eurot;</a:t>
            </a:r>
          </a:p>
          <a:p>
            <a:pPr eaLnBrk="1" hangingPunct="1"/>
            <a:r>
              <a:rPr lang="et-EE" dirty="0"/>
              <a:t>Eelarve tulem on negatiivne -</a:t>
            </a:r>
            <a:r>
              <a:rPr lang="en-US" dirty="0"/>
              <a:t>1 638,7 </a:t>
            </a:r>
            <a:r>
              <a:rPr lang="et-EE" dirty="0"/>
              <a:t>tuh eurot. See kaetakse finantseerimistegevusega summas 1 </a:t>
            </a:r>
            <a:r>
              <a:rPr lang="en-US" dirty="0"/>
              <a:t>290,7</a:t>
            </a:r>
            <a:r>
              <a:rPr lang="et-EE" dirty="0"/>
              <a:t> tuh eurot ja likviidsete varade kasutusele võtmisega summas 3</a:t>
            </a:r>
            <a:r>
              <a:rPr lang="en-US" dirty="0"/>
              <a:t>48,1</a:t>
            </a:r>
            <a:r>
              <a:rPr lang="et-EE" dirty="0"/>
              <a:t> tuh eurot.</a:t>
            </a:r>
          </a:p>
          <a:p>
            <a:pPr eaLnBrk="1" hangingPunct="1"/>
            <a:endParaRPr lang="et-EE" dirty="0"/>
          </a:p>
        </p:txBody>
      </p:sp>
      <p:sp>
        <p:nvSpPr>
          <p:cNvPr id="1126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2F884F-4844-4D15-B57F-AACD01C4D9D0}" type="slidenum">
              <a:rPr lang="et-EE" smtClean="0"/>
              <a:pPr/>
              <a:t>14</a:t>
            </a:fld>
            <a:endParaRPr lang="et-E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Koondeelarve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t-EE" dirty="0"/>
              <a:t>Eelarve maht: </a:t>
            </a:r>
          </a:p>
          <a:p>
            <a:pPr marL="514350" indent="-514350" eaLnBrk="1" hangingPunct="1">
              <a:defRPr/>
            </a:pPr>
            <a:r>
              <a:rPr lang="et-EE" dirty="0"/>
              <a:t>2019 aastal </a:t>
            </a:r>
            <a:r>
              <a:rPr lang="et-EE" b="1" dirty="0"/>
              <a:t>9 </a:t>
            </a:r>
            <a:r>
              <a:rPr lang="en-US" b="1" dirty="0"/>
              <a:t>872</a:t>
            </a:r>
            <a:r>
              <a:rPr lang="et-EE" b="1" dirty="0"/>
              <a:t>,</a:t>
            </a:r>
            <a:r>
              <a:rPr lang="en-US" b="1" dirty="0"/>
              <a:t>0</a:t>
            </a:r>
            <a:r>
              <a:rPr lang="et-EE" b="1" dirty="0"/>
              <a:t> tuh eurot;</a:t>
            </a:r>
          </a:p>
          <a:p>
            <a:pPr marL="514350" indent="-514350" eaLnBrk="1" hangingPunct="1">
              <a:defRPr/>
            </a:pPr>
            <a:r>
              <a:rPr lang="et-EE" dirty="0"/>
              <a:t>2018 aastal 7 032,9 tuh eurot;</a:t>
            </a:r>
          </a:p>
          <a:p>
            <a:pPr marL="514350" indent="-514350" eaLnBrk="1" hangingPunct="1">
              <a:defRPr/>
            </a:pPr>
            <a:r>
              <a:rPr lang="et-EE" dirty="0"/>
              <a:t>Võrreldes 2018. aastaga eelarve maht suureneb 2 </a:t>
            </a:r>
            <a:r>
              <a:rPr lang="en-US" dirty="0"/>
              <a:t>839,1</a:t>
            </a:r>
            <a:r>
              <a:rPr lang="et-EE" dirty="0"/>
              <a:t> tuh eurot (suureneb tulude maht, saadav sihtfinantseerimine põhivarale, laenu võtmine).</a:t>
            </a:r>
            <a:endParaRPr lang="en-US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D617F-3C77-4A70-88A6-C0D3379AC5FA}" type="slidenum">
              <a:rPr lang="et-EE" smtClean="0"/>
              <a:pPr/>
              <a:t>2</a:t>
            </a:fld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Põhitegevuse tulud</a:t>
            </a:r>
            <a:endParaRPr lang="en-US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241A8-47D2-45D9-854F-A8E207F55C59}" type="slidenum">
              <a:rPr lang="et-EE" smtClean="0"/>
              <a:pPr/>
              <a:t>3</a:t>
            </a:fld>
            <a:endParaRPr lang="et-EE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700-0000594F73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Põhitegevuse tulud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t-EE" sz="2400" dirty="0"/>
              <a:t>PT tulud kokku </a:t>
            </a:r>
            <a:r>
              <a:rPr lang="en-US" sz="2400" b="1" dirty="0"/>
              <a:t>7 253,3 </a:t>
            </a:r>
            <a:r>
              <a:rPr lang="et-EE" sz="2400" b="1" dirty="0"/>
              <a:t>tuh eurot, </a:t>
            </a:r>
            <a:r>
              <a:rPr lang="et-EE" sz="2400" dirty="0"/>
              <a:t>kasv 1</a:t>
            </a:r>
            <a:r>
              <a:rPr lang="en-US" sz="2400" dirty="0"/>
              <a:t>8</a:t>
            </a:r>
            <a:r>
              <a:rPr lang="et-EE" sz="2400" dirty="0"/>
              <a:t>,</a:t>
            </a:r>
            <a:r>
              <a:rPr lang="en-US" sz="2400" dirty="0"/>
              <a:t>7</a:t>
            </a:r>
            <a:r>
              <a:rPr lang="et-EE" sz="2400" dirty="0"/>
              <a:t>% (2018 a).</a:t>
            </a:r>
          </a:p>
          <a:p>
            <a:pPr algn="just"/>
            <a:r>
              <a:rPr lang="et-EE" sz="2400" dirty="0"/>
              <a:t>Tulumaksu planeerimisel arvestasime 2018. a tegeliku laekumise prognoosiga, maksumaksjate arvu kasvuga, brutotulust ülekantava osa suurenemisega 11,86%-lt 11,93 %-le. Kokku laekumise kasvuks 1</a:t>
            </a:r>
            <a:r>
              <a:rPr lang="en-US" sz="2400" dirty="0"/>
              <a:t>6</a:t>
            </a:r>
            <a:r>
              <a:rPr lang="et-EE" sz="2400" dirty="0"/>
              <a:t>%;</a:t>
            </a:r>
          </a:p>
          <a:p>
            <a:pPr algn="just" eaLnBrk="1" hangingPunct="1"/>
            <a:r>
              <a:rPr lang="et-EE" sz="2400" dirty="0"/>
              <a:t>Toetusfond suureneb </a:t>
            </a:r>
            <a:r>
              <a:rPr lang="en-US" sz="2400" dirty="0"/>
              <a:t>586,9</a:t>
            </a:r>
            <a:r>
              <a:rPr lang="et-EE" sz="2400" dirty="0"/>
              <a:t> tuh eurot, millest </a:t>
            </a:r>
            <a:r>
              <a:rPr lang="en-US" sz="2400" dirty="0"/>
              <a:t>420,6</a:t>
            </a:r>
            <a:r>
              <a:rPr lang="et-EE" sz="2400" dirty="0"/>
              <a:t> tuh tasandusfond ja 16</a:t>
            </a:r>
            <a:r>
              <a:rPr lang="en-US" sz="2400" dirty="0"/>
              <a:t>6,3</a:t>
            </a:r>
            <a:r>
              <a:rPr lang="et-EE" sz="2400" dirty="0"/>
              <a:t> sihtotstarbeline toetusfond (hariduskulud suurenevad 191,6 tuh, sotstoetuste summad vähenevad 2</a:t>
            </a:r>
            <a:r>
              <a:rPr lang="en-US" sz="2400" dirty="0"/>
              <a:t>5,3</a:t>
            </a:r>
            <a:r>
              <a:rPr lang="et-EE" sz="2400" dirty="0"/>
              <a:t> tuh eurot);</a:t>
            </a:r>
          </a:p>
          <a:p>
            <a:pPr algn="just" eaLnBrk="1" hangingPunct="1"/>
            <a:r>
              <a:rPr lang="et-EE" sz="2400" dirty="0"/>
              <a:t>Tasandusfond arvestatud uute parameetritega, toetusfondis arvestatud riigipoolseid muudatusi.  </a:t>
            </a:r>
            <a:endParaRPr lang="et-EE" sz="2400" b="1" dirty="0"/>
          </a:p>
          <a:p>
            <a:pPr algn="just" eaLnBrk="1" hangingPunct="1">
              <a:buFontTx/>
              <a:buNone/>
            </a:pPr>
            <a:endParaRPr lang="en-US" sz="2400" b="1" dirty="0"/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  <a:p>
            <a:endParaRPr lang="et-EE" dirty="0"/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241A8-47D2-45D9-854F-A8E207F55C59}" type="slidenum">
              <a:rPr lang="et-EE" smtClean="0"/>
              <a:pPr/>
              <a:t>4</a:t>
            </a:fld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Põhitegevuse kulud</a:t>
            </a:r>
            <a:endParaRPr lang="en-US" dirty="0"/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  <a:p>
            <a:endParaRPr lang="et-EE" dirty="0"/>
          </a:p>
        </p:txBody>
      </p:sp>
      <p:sp>
        <p:nvSpPr>
          <p:cNvPr id="51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93C55-9052-4C3C-9E4F-548605A6D835}" type="slidenum">
              <a:rPr lang="et-EE" smtClean="0"/>
              <a:pPr/>
              <a:t>5</a:t>
            </a:fld>
            <a:endParaRPr lang="et-EE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700-00005A4F73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Põhitegevuse kulud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t-EE" sz="2400" dirty="0"/>
              <a:t>PT kulud kokku </a:t>
            </a:r>
            <a:r>
              <a:rPr lang="et-EE" sz="2400" b="1" dirty="0"/>
              <a:t>6 </a:t>
            </a:r>
            <a:r>
              <a:rPr lang="en-US" sz="2400" b="1" dirty="0"/>
              <a:t>528,2</a:t>
            </a:r>
            <a:r>
              <a:rPr lang="et-EE" sz="2400" b="1" dirty="0"/>
              <a:t> tuh eurot</a:t>
            </a:r>
            <a:r>
              <a:rPr lang="et-EE" sz="2400" dirty="0"/>
              <a:t>.</a:t>
            </a:r>
          </a:p>
          <a:p>
            <a:pPr algn="just" eaLnBrk="1" hangingPunct="1"/>
            <a:r>
              <a:rPr lang="et-EE" sz="2400" dirty="0"/>
              <a:t>PT kulud suurenevad võrreldes 2018 a-ga 1</a:t>
            </a:r>
            <a:r>
              <a:rPr lang="en-US" sz="2400" dirty="0"/>
              <a:t>5,5</a:t>
            </a:r>
            <a:r>
              <a:rPr lang="et-EE" sz="2400" dirty="0"/>
              <a:t>%;</a:t>
            </a:r>
          </a:p>
          <a:p>
            <a:pPr algn="just" eaLnBrk="1" hangingPunct="1"/>
            <a:r>
              <a:rPr lang="et-EE" sz="2400" dirty="0"/>
              <a:t>Tegevusvaldkondadest kulub eelarvest haridusele 65%, vabaaeg ja kultuurile 1</a:t>
            </a:r>
            <a:r>
              <a:rPr lang="en-US" sz="2400" dirty="0"/>
              <a:t>1</a:t>
            </a:r>
            <a:r>
              <a:rPr lang="et-EE" sz="2400" dirty="0"/>
              <a:t>%, majandusele 8%, valitsemisele 7% (sisaldab reservfondi), sotsiaalile 5%;</a:t>
            </a:r>
          </a:p>
          <a:p>
            <a:pPr algn="just"/>
            <a:r>
              <a:rPr lang="et-EE" sz="2400" dirty="0"/>
              <a:t>Personalikulu suureneb kokku 1</a:t>
            </a:r>
            <a:r>
              <a:rPr lang="en-US" sz="2400" dirty="0"/>
              <a:t>3</a:t>
            </a:r>
            <a:r>
              <a:rPr lang="et-EE" sz="2400" dirty="0"/>
              <a:t>%. Muutub miinimumpalk, tõuseb õpetajate alampalga määr, lisandub puhkusereservi arvestus, ühtlustatakse vallaametnike töötasusid</a:t>
            </a:r>
          </a:p>
          <a:p>
            <a:pPr algn="just" eaLnBrk="1" hangingPunct="1"/>
            <a:endParaRPr lang="et-EE" sz="2400" dirty="0"/>
          </a:p>
        </p:txBody>
      </p:sp>
      <p:sp>
        <p:nvSpPr>
          <p:cNvPr id="512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  <a:p>
            <a:endParaRPr lang="et-EE" dirty="0"/>
          </a:p>
        </p:txBody>
      </p:sp>
      <p:sp>
        <p:nvSpPr>
          <p:cNvPr id="512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393C55-9052-4C3C-9E4F-548605A6D835}" type="slidenum">
              <a:rPr lang="et-EE" smtClean="0"/>
              <a:pPr/>
              <a:t>6</a:t>
            </a:fld>
            <a:endParaRPr lang="et-E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Põhitegevuse kulud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t-EE" sz="2400" dirty="0"/>
              <a:t>Miinimumpalk suureneb 500-lt 540-le eurole;</a:t>
            </a:r>
          </a:p>
          <a:p>
            <a:pPr algn="just" eaLnBrk="1" hangingPunct="1"/>
            <a:r>
              <a:rPr lang="et-EE" sz="2400" dirty="0"/>
              <a:t>Õpetajate miinimumpalk tõuseb 1 150-lt 1 250-le eurole;</a:t>
            </a:r>
          </a:p>
          <a:p>
            <a:pPr algn="just" eaLnBrk="1" hangingPunct="1"/>
            <a:r>
              <a:rPr lang="et-EE" sz="2400" b="1" dirty="0"/>
              <a:t>Muudatused vastavalt riigipoolsele juhendile:</a:t>
            </a:r>
          </a:p>
          <a:p>
            <a:pPr algn="just" eaLnBrk="1" hangingPunct="1"/>
            <a:r>
              <a:rPr lang="et-EE" sz="2400" dirty="0"/>
              <a:t>ametnike töötasukulud näidatakse vastava tegevusala haldamise kulude all (majandus-, ehitusnõunik </a:t>
            </a:r>
            <a:r>
              <a:rPr lang="et-EE" sz="2400" i="1" dirty="0"/>
              <a:t>TA 049002 Majanduse haldamine</a:t>
            </a:r>
            <a:r>
              <a:rPr lang="et-EE" sz="2400" dirty="0"/>
              <a:t>; haridusnõunik </a:t>
            </a:r>
            <a:r>
              <a:rPr lang="et-EE" sz="2400" i="1" dirty="0"/>
              <a:t>TA 09800 hariduse haldus</a:t>
            </a:r>
            <a:r>
              <a:rPr lang="et-EE" sz="2400" dirty="0"/>
              <a:t>);</a:t>
            </a:r>
          </a:p>
          <a:p>
            <a:pPr algn="just" eaLnBrk="1" hangingPunct="1"/>
            <a:r>
              <a:rPr lang="et-EE" sz="2400" dirty="0"/>
              <a:t>Kavastu Algkool-Lasteaed kulud jagunevad kahe TA peale: Kavastu Lasteaed ja Kavastu Algkool (lasteaia osakaal 65% ja kooli osakaal 35%).</a:t>
            </a:r>
          </a:p>
          <a:p>
            <a:pPr algn="just" eaLnBrk="1" hangingPunct="1"/>
            <a:r>
              <a:rPr lang="et-EE" sz="2400" dirty="0"/>
              <a:t>Luunja KK kulud jagunevad: Luunja KK ja Luunja KK gümnaasiumi õpetajate töötasud.</a:t>
            </a:r>
          </a:p>
          <a:p>
            <a:pPr algn="just" eaLnBrk="1" hangingPunct="1"/>
            <a:endParaRPr lang="et-EE" sz="2400" dirty="0"/>
          </a:p>
          <a:p>
            <a:pPr algn="just" eaLnBrk="1" hangingPunct="1">
              <a:buFontTx/>
              <a:buNone/>
            </a:pPr>
            <a:r>
              <a:rPr lang="et-EE" sz="2400" dirty="0"/>
              <a:t> 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D74485-8674-47E0-BC0F-5D3DA8030EA7}" type="slidenum">
              <a:rPr lang="et-EE" smtClean="0"/>
              <a:pPr/>
              <a:t>7</a:t>
            </a:fld>
            <a:endParaRPr lang="et-E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Investeerimistegevus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t-EE" dirty="0"/>
              <a:t>Põhivara soetus kokku </a:t>
            </a:r>
            <a:r>
              <a:rPr lang="et-EE" b="1" dirty="0"/>
              <a:t>2 </a:t>
            </a:r>
            <a:r>
              <a:rPr lang="en-US" b="1" dirty="0"/>
              <a:t>646,5</a:t>
            </a:r>
            <a:r>
              <a:rPr lang="et-EE" b="1" dirty="0"/>
              <a:t> tuh eurot, sh</a:t>
            </a:r>
            <a:r>
              <a:rPr lang="et-EE" dirty="0"/>
              <a:t>: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Teede remont, bussiootepaviljonid </a:t>
            </a:r>
            <a:r>
              <a:rPr lang="en-US" dirty="0"/>
              <a:t>331,8</a:t>
            </a:r>
            <a:r>
              <a:rPr lang="et-EE" dirty="0"/>
              <a:t>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Betoonkai ehitus 167,3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n-US" dirty="0"/>
              <a:t>Roosiaia uuendamine 50 tuh</a:t>
            </a:r>
            <a:r>
              <a:rPr lang="et-EE" dirty="0"/>
              <a:t>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Kaare tee kanalisatsiooni rek </a:t>
            </a:r>
            <a:r>
              <a:rPr lang="en-US" dirty="0"/>
              <a:t>100</a:t>
            </a:r>
            <a:r>
              <a:rPr lang="et-EE" dirty="0"/>
              <a:t>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Kavastu veevärgi pumbamaja 122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Tänavavalgustus 50 tuh;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t-EE" u="sng" dirty="0"/>
          </a:p>
          <a:p>
            <a:pPr marL="514350" indent="-514350" eaLnBrk="1" hangingPunct="1">
              <a:buFontTx/>
              <a:buNone/>
              <a:defRPr/>
            </a:pPr>
            <a:endParaRPr lang="et-EE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091F2-1A4E-48BA-83EC-91B62FCC79C8}" type="slidenum">
              <a:rPr lang="et-EE" smtClean="0"/>
              <a:pPr/>
              <a:t>8</a:t>
            </a:fld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4638"/>
            <a:ext cx="7499350" cy="1143000"/>
          </a:xfrm>
        </p:spPr>
        <p:txBody>
          <a:bodyPr/>
          <a:lstStyle/>
          <a:p>
            <a:pPr eaLnBrk="1" hangingPunct="1"/>
            <a:r>
              <a:rPr lang="et-EE" dirty="0"/>
              <a:t>Investeerimistegevus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n-US" dirty="0"/>
              <a:t>Mitmeotstarbelise hoone ehitamine Lohkva Veibri piirkonda, projekt </a:t>
            </a:r>
            <a:r>
              <a:rPr lang="et-EE" dirty="0"/>
              <a:t> </a:t>
            </a:r>
            <a:r>
              <a:rPr lang="en-US" dirty="0"/>
              <a:t>40</a:t>
            </a:r>
            <a:r>
              <a:rPr lang="et-EE" dirty="0"/>
              <a:t>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Luunja kultuurimaja rek 60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Luunja KK investeeringud 272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Lasteaed Midrimaa remonttööd 150 tuh;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r>
              <a:rPr lang="et-EE" dirty="0"/>
              <a:t>Pajula tee 2 lasteaia projekteerimine ja rajamine 1 170 tuh (sh 500 tuh EAS toetus).</a:t>
            </a:r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endParaRPr lang="et-EE" dirty="0"/>
          </a:p>
          <a:p>
            <a:pPr marL="514350" indent="-514350" eaLnBrk="1" hangingPunct="1">
              <a:buFont typeface="Wingdings" pitchFamily="2" charset="2"/>
              <a:buChar char="§"/>
              <a:defRPr/>
            </a:pPr>
            <a:endParaRPr lang="et-EE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t-EE" u="sng" dirty="0"/>
          </a:p>
          <a:p>
            <a:pPr marL="514350" indent="-514350" eaLnBrk="1" hangingPunct="1">
              <a:buFontTx/>
              <a:buNone/>
              <a:defRPr/>
            </a:pPr>
            <a:endParaRPr lang="et-EE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922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01.2019</a:t>
            </a:r>
            <a:endParaRPr lang="et-EE" dirty="0"/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t-EE" dirty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4091F2-1A4E-48BA-83EC-91B62FCC79C8}" type="slidenum">
              <a:rPr lang="et-EE" smtClean="0"/>
              <a:pPr/>
              <a:t>9</a:t>
            </a:fld>
            <a:endParaRPr lang="et-E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1775</TotalTime>
  <Words>586</Words>
  <Application>Microsoft Office PowerPoint</Application>
  <PresentationFormat>On-screen Show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Luunja valla 2019 eelarve Lühiülevaade</vt:lpstr>
      <vt:lpstr>Koondeelarve</vt:lpstr>
      <vt:lpstr>Põhitegevuse tulud</vt:lpstr>
      <vt:lpstr>Põhitegevuse tulud</vt:lpstr>
      <vt:lpstr>Põhitegevuse kulud</vt:lpstr>
      <vt:lpstr>Põhitegevuse kulud</vt:lpstr>
      <vt:lpstr>Põhitegevuse kulud</vt:lpstr>
      <vt:lpstr>Investeerimistegevus</vt:lpstr>
      <vt:lpstr>Investeerimistegevus</vt:lpstr>
      <vt:lpstr>Investeerimistegevus</vt:lpstr>
      <vt:lpstr>Antav sihtfin. p/V soetamisks</vt:lpstr>
      <vt:lpstr>Osaluste soetus</vt:lpstr>
      <vt:lpstr>Finantseerimistegevus</vt:lpstr>
      <vt:lpstr>Tulemid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Hille Luts</cp:lastModifiedBy>
  <cp:revision>205</cp:revision>
  <dcterms:created xsi:type="dcterms:W3CDTF">2009-03-24T06:19:01Z</dcterms:created>
  <dcterms:modified xsi:type="dcterms:W3CDTF">2019-05-15T11:38:35Z</dcterms:modified>
</cp:coreProperties>
</file>